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48ebbb9c1b_0_1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48ebbb9c1b_0_1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8ebbb9c1b_0_1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8ebbb9c1b_0_1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8ebbb9c1b_0_1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8ebbb9c1b_0_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8ebbb9c1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48ebbb9c1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8ebbb9c1b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48ebbb9c1b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8ebbb9c1b_0_1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8ebbb9c1b_0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8ebbb9c1b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48ebbb9c1b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8ebbb9c1b_0_1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8ebbb9c1b_0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8ebbb9c1b_0_1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8ebbb9c1b_0_1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8ebbb9c1b_0_1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8ebbb9c1b_0_1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8ebbb9c1b_0_1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8ebbb9c1b_0_1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image" Target="../media/image28.png"/><Relationship Id="rId13" Type="http://schemas.openxmlformats.org/officeDocument/2006/relationships/image" Target="../media/image35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Relationship Id="rId15" Type="http://schemas.openxmlformats.org/officeDocument/2006/relationships/image" Target="../media/image36.png"/><Relationship Id="rId14" Type="http://schemas.openxmlformats.org/officeDocument/2006/relationships/image" Target="../media/image29.png"/><Relationship Id="rId17" Type="http://schemas.openxmlformats.org/officeDocument/2006/relationships/image" Target="../media/image31.png"/><Relationship Id="rId16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" y="0"/>
            <a:ext cx="574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/>
          <p:nvPr>
            <p:ph type="ctrTitle"/>
          </p:nvPr>
        </p:nvSpPr>
        <p:spPr>
          <a:xfrm>
            <a:off x="5769600" y="1458800"/>
            <a:ext cx="3562500" cy="23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/>
              <a:t>Brand Classification Project</a:t>
            </a:r>
            <a:endParaRPr sz="3900"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7369950" y="4686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Oleg Budachov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Model Testing With Graphs</a:t>
            </a:r>
            <a:endParaRPr/>
          </a:p>
        </p:txBody>
      </p:sp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650" y="1384150"/>
            <a:ext cx="2464697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222" y="1384150"/>
            <a:ext cx="4947450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650" y="1384150"/>
            <a:ext cx="2464700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4225" y="1384150"/>
            <a:ext cx="4947450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3650" y="1384150"/>
            <a:ext cx="2464700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4225" y="1384150"/>
            <a:ext cx="4947451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3650" y="1384150"/>
            <a:ext cx="2464700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44225" y="1384150"/>
            <a:ext cx="4947450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3649" y="1384150"/>
            <a:ext cx="2575355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44225" y="1384150"/>
            <a:ext cx="4947449" cy="3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4625" y="1384150"/>
            <a:ext cx="2513400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44225" y="1384150"/>
            <a:ext cx="4947450" cy="3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09600" y="1384150"/>
            <a:ext cx="2575350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444225" y="1384150"/>
            <a:ext cx="4947449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833537" y="925925"/>
            <a:ext cx="6549776" cy="3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/>
          <p:nvPr/>
        </p:nvSpPr>
        <p:spPr>
          <a:xfrm>
            <a:off x="5051075" y="2936775"/>
            <a:ext cx="2821500" cy="19641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0145A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>
            <a:off x="1936500" y="1072450"/>
            <a:ext cx="5925900" cy="16932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>
            <a:off x="1160625" y="2963575"/>
            <a:ext cx="3465900" cy="1556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Conclusion and further Improvements</a:t>
            </a:r>
            <a:endParaRPr/>
          </a:p>
        </p:txBody>
      </p:sp>
      <p:sp>
        <p:nvSpPr>
          <p:cNvPr id="237" name="Google Shape;237;p23"/>
          <p:cNvSpPr txBox="1"/>
          <p:nvPr/>
        </p:nvSpPr>
        <p:spPr>
          <a:xfrm>
            <a:off x="1840775" y="1111175"/>
            <a:ext cx="630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Task: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Image classification for shoe brands (Adidas, Converse, Nike).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Model: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Deep learning based on InceptionV3 architecture.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Results: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Achieved 78% test accuracy, demonstrating generalization.</a:t>
            </a:r>
            <a:endParaRPr sz="1200">
              <a:solidFill>
                <a:schemeClr val="lt1"/>
              </a:solidFill>
              <a:highlight>
                <a:srgbClr val="444654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3"/>
          <p:cNvSpPr txBox="1"/>
          <p:nvPr/>
        </p:nvSpPr>
        <p:spPr>
          <a:xfrm>
            <a:off x="1248625" y="3048000"/>
            <a:ext cx="3465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Practical Applicability: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Successful classification of brand logos.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Model's relevance in real-world scenarios.</a:t>
            </a:r>
            <a:endParaRPr sz="1200">
              <a:solidFill>
                <a:schemeClr val="lt1"/>
              </a:solidFill>
              <a:highlight>
                <a:srgbClr val="444654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5041250" y="2872575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Future Improvements: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Augmentation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Fine-Tuning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Hyperparameter Tuning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Ensemble Learning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Advanced Metrics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Interpretability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Continuous Monitoring</a:t>
            </a:r>
            <a:endParaRPr sz="1200">
              <a:solidFill>
                <a:schemeClr val="lt1"/>
              </a:solidFill>
              <a:highlight>
                <a:srgbClr val="444654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Primary goal of the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290325"/>
            <a:ext cx="70389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primary goal of this project is to </a:t>
            </a:r>
            <a:r>
              <a:rPr lang="en"/>
              <a:t>categorize images of shoes into three distinct brands: Nike, Adidas, and Converse by </a:t>
            </a:r>
            <a:r>
              <a:rPr lang="en"/>
              <a:t>employing transfer learning with the InceptionV3 model, a deep convolutional neural network (CNN) architecture developed by Google's research team, which is primarily designed for image classification and object recognition tasks. </a:t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25" y="3136500"/>
            <a:ext cx="2534749" cy="13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/>
          <p:nvPr/>
        </p:nvSpPr>
        <p:spPr>
          <a:xfrm>
            <a:off x="686050" y="4626300"/>
            <a:ext cx="15315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Images of shoes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4"/>
          <p:cNvSpPr/>
          <p:nvPr/>
        </p:nvSpPr>
        <p:spPr>
          <a:xfrm>
            <a:off x="2916550" y="3760725"/>
            <a:ext cx="482700" cy="333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0223" y="2835250"/>
            <a:ext cx="756600" cy="21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4"/>
          <p:cNvSpPr/>
          <p:nvPr/>
        </p:nvSpPr>
        <p:spPr>
          <a:xfrm>
            <a:off x="3715550" y="3419500"/>
            <a:ext cx="1997460" cy="1069524"/>
          </a:xfrm>
          <a:prstGeom prst="flowChartMultidocumen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148" name="Google Shape;148;p14"/>
          <p:cNvSpPr/>
          <p:nvPr/>
        </p:nvSpPr>
        <p:spPr>
          <a:xfrm>
            <a:off x="6112525" y="3760725"/>
            <a:ext cx="482700" cy="3330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 Data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"/>
          <p:cNvSpPr txBox="1"/>
          <p:nvPr>
            <p:ph idx="1" type="body"/>
          </p:nvPr>
        </p:nvSpPr>
        <p:spPr>
          <a:xfrm>
            <a:off x="1297500" y="1262750"/>
            <a:ext cx="7038900" cy="18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 is structured into two folders, one for test data and the other for training data, with a test-train-split ratio of 0.14. The test dataset comprises 114 images, while the training dataset consists of 711 images. All images are in RGB color format and have a resolution of 240x240 pixels. Within both folders, there are three distinct classes: Adidas, Converse, and Nike.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dataset was acquired by downloading images from Google Images  in .webp format  than they were converted to .jpg format. Subsequently, the images were randomly shuffled and resized to ensure a consistent resolution of 240x240 pixels for all samples.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800" y="3419475"/>
            <a:ext cx="1978075" cy="1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675" y="3419475"/>
            <a:ext cx="1978075" cy="1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550" y="3424500"/>
            <a:ext cx="1978075" cy="13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Data preprocessing and EDA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649" y="1422000"/>
            <a:ext cx="6307252" cy="31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6"/>
          <p:cNvSpPr txBox="1"/>
          <p:nvPr/>
        </p:nvSpPr>
        <p:spPr>
          <a:xfrm>
            <a:off x="58275" y="1422000"/>
            <a:ext cx="240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Let's confirm that our data is balanced across all three classes:</a:t>
            </a:r>
            <a:endParaRPr b="1" sz="1500">
              <a:solidFill>
                <a:schemeClr val="lt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16"/>
          <p:cNvSpPr txBox="1"/>
          <p:nvPr/>
        </p:nvSpPr>
        <p:spPr>
          <a:xfrm>
            <a:off x="0" y="2479200"/>
            <a:ext cx="2625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Let's visualize a random sample of images from our dataset, which can help us assess the quality of the data, check for any potential issues, and get a sense of the visual characteristics of our dataset:</a:t>
            </a:r>
            <a:endParaRPr b="1" sz="1600">
              <a:solidFill>
                <a:schemeClr val="lt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650" y="1380400"/>
            <a:ext cx="6340551" cy="322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575" y="108450"/>
            <a:ext cx="3973050" cy="282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125" y="3073601"/>
            <a:ext cx="8724424" cy="19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0025" y="108450"/>
            <a:ext cx="3661575" cy="282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Model building: </a:t>
            </a:r>
            <a:r>
              <a:rPr lang="en"/>
              <a:t>Initializing InceptionV3</a:t>
            </a:r>
            <a:endParaRPr/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150" y="913600"/>
            <a:ext cx="7918275" cy="17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350" y="2686175"/>
            <a:ext cx="6831301" cy="180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 rotWithShape="1">
          <a:blip r:embed="rId5">
            <a:alphaModFix/>
          </a:blip>
          <a:srcRect b="52689" l="0" r="0" t="0"/>
          <a:stretch/>
        </p:blipFill>
        <p:spPr>
          <a:xfrm>
            <a:off x="1157150" y="4530000"/>
            <a:ext cx="6470924" cy="6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model summary &amp; plot</a:t>
            </a:r>
            <a:endParaRPr/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975" y="1373100"/>
            <a:ext cx="5844893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084700"/>
            <a:ext cx="5895774" cy="399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Model training</a:t>
            </a:r>
            <a:endParaRPr/>
          </a:p>
        </p:txBody>
      </p:sp>
      <p:pic>
        <p:nvPicPr>
          <p:cNvPr id="194" name="Google Shape;1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00" y="3041600"/>
            <a:ext cx="8839202" cy="1926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925" y="1129800"/>
            <a:ext cx="7506076" cy="17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/>
          <p:nvPr/>
        </p:nvSpPr>
        <p:spPr>
          <a:xfrm flipH="1" rot="-5400000">
            <a:off x="349000" y="1700775"/>
            <a:ext cx="932100" cy="973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20"/>
          <p:cNvCxnSpPr/>
          <p:nvPr/>
        </p:nvCxnSpPr>
        <p:spPr>
          <a:xfrm flipH="1" rot="10800000">
            <a:off x="223350" y="4110263"/>
            <a:ext cx="8697300" cy="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Model Evaluation and Tuning</a:t>
            </a:r>
            <a:endParaRPr/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977525"/>
            <a:ext cx="7294077" cy="206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21"/>
          <p:cNvCxnSpPr/>
          <p:nvPr/>
        </p:nvCxnSpPr>
        <p:spPr>
          <a:xfrm flipH="1" rot="10800000">
            <a:off x="1102175" y="1893425"/>
            <a:ext cx="7668000" cy="3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5" name="Google Shape;2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50" y="3111519"/>
            <a:ext cx="3994275" cy="196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7300" y="3111525"/>
            <a:ext cx="3994274" cy="196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484133"/>
            <a:ext cx="9144002" cy="409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353751"/>
            <a:ext cx="9144001" cy="435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